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3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0" r:id="rId6"/>
    <p:sldId id="288" r:id="rId7"/>
    <p:sldId id="322" r:id="rId8"/>
    <p:sldId id="337" r:id="rId9"/>
    <p:sldId id="335" r:id="rId10"/>
    <p:sldId id="346" r:id="rId11"/>
    <p:sldId id="326" r:id="rId12"/>
    <p:sldId id="349" r:id="rId13"/>
    <p:sldId id="343" r:id="rId14"/>
    <p:sldId id="354" r:id="rId15"/>
    <p:sldId id="344" r:id="rId16"/>
    <p:sldId id="348" r:id="rId17"/>
    <p:sldId id="355" r:id="rId18"/>
    <p:sldId id="332" r:id="rId19"/>
    <p:sldId id="356" r:id="rId20"/>
    <p:sldId id="339" r:id="rId21"/>
    <p:sldId id="342" r:id="rId22"/>
    <p:sldId id="347" r:id="rId23"/>
    <p:sldId id="340" r:id="rId24"/>
    <p:sldId id="282" r:id="rId25"/>
    <p:sldId id="357" r:id="rId26"/>
    <p:sldId id="329" r:id="rId27"/>
  </p:sldIdLst>
  <p:sldSz cx="121920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04" userDrawn="1">
          <p15:clr>
            <a:srgbClr val="A4A3A4"/>
          </p15:clr>
        </p15:guide>
        <p15:guide id="2" pos="6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federico" initials="MF" lastIdx="28" clrIdx="0">
    <p:extLst>
      <p:ext uri="{19B8F6BF-5375-455C-9EA6-DF929625EA0E}">
        <p15:presenceInfo xmlns:p15="http://schemas.microsoft.com/office/powerpoint/2012/main" userId="mfederico" providerId="None"/>
      </p:ext>
    </p:extLst>
  </p:cmAuthor>
  <p:cmAuthor id="2" name="Morrow, William" initials="MW" lastIdx="4" clrIdx="1">
    <p:extLst>
      <p:ext uri="{19B8F6BF-5375-455C-9EA6-DF929625EA0E}">
        <p15:presenceInfo xmlns:p15="http://schemas.microsoft.com/office/powerpoint/2012/main" userId="S-1-5-21-3990672265-3101368681-3620079621-810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3366CC"/>
    <a:srgbClr val="9DDEFF"/>
    <a:srgbClr val="79D2FF"/>
    <a:srgbClr val="66CCFF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6" autoAdjust="0"/>
    <p:restoredTop sz="93995" autoAdjust="0"/>
  </p:normalViewPr>
  <p:slideViewPr>
    <p:cSldViewPr snapToGrid="0" snapToObjects="1">
      <p:cViewPr varScale="1">
        <p:scale>
          <a:sx n="107" d="100"/>
          <a:sy n="107" d="100"/>
        </p:scale>
        <p:origin x="1052" y="68"/>
      </p:cViewPr>
      <p:guideLst>
        <p:guide orient="horz" pos="4104"/>
        <p:guide pos="6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3" d="100"/>
          <a:sy n="63" d="100"/>
        </p:scale>
        <p:origin x="3086" y="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740BC-7BC4-48A0-86C5-AACB03D6FEE3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85ED37-0B17-4C23-9457-C8F973CC751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Sept 2021</a:t>
          </a:r>
          <a:endParaRPr lang="en-US" sz="1800" dirty="0">
            <a:solidFill>
              <a:schemeClr val="bg1"/>
            </a:solidFill>
          </a:endParaRPr>
        </a:p>
      </dgm:t>
    </dgm:pt>
    <dgm:pt modelId="{7D010840-77B1-418B-BE7A-2EBED4F569D4}" type="parTrans" cxnId="{0DC4D8E8-D340-4BC1-94EA-5FEF2559ECD2}">
      <dgm:prSet/>
      <dgm:spPr/>
      <dgm:t>
        <a:bodyPr/>
        <a:lstStyle/>
        <a:p>
          <a:endParaRPr lang="en-US"/>
        </a:p>
      </dgm:t>
    </dgm:pt>
    <dgm:pt modelId="{E087327A-855F-4813-9937-E73E28FE8A22}" type="sibTrans" cxnId="{0DC4D8E8-D340-4BC1-94EA-5FEF2559ECD2}">
      <dgm:prSet/>
      <dgm:spPr/>
      <dgm:t>
        <a:bodyPr/>
        <a:lstStyle/>
        <a:p>
          <a:endParaRPr lang="en-US"/>
        </a:p>
      </dgm:t>
    </dgm:pt>
    <dgm:pt modelId="{607E2663-23E9-4EA3-8BD7-3266B4D0714E}">
      <dgm:prSet phldrT="[Text]"/>
      <dgm:spPr/>
      <dgm:t>
        <a:bodyPr/>
        <a:lstStyle/>
        <a:p>
          <a:r>
            <a:rPr lang="en-US" dirty="0" smtClean="0"/>
            <a:t>Launch Employer Portal Beta</a:t>
          </a:r>
          <a:endParaRPr lang="en-US" dirty="0"/>
        </a:p>
      </dgm:t>
    </dgm:pt>
    <dgm:pt modelId="{35CBE483-BD34-4159-A0F7-4A595F0DC5FC}" type="parTrans" cxnId="{0E85595C-5D53-4B1B-A3D2-6C25F4C03AB0}">
      <dgm:prSet/>
      <dgm:spPr/>
      <dgm:t>
        <a:bodyPr/>
        <a:lstStyle/>
        <a:p>
          <a:endParaRPr lang="en-US"/>
        </a:p>
      </dgm:t>
    </dgm:pt>
    <dgm:pt modelId="{192B0D23-5192-40C6-B964-8D641682366E}" type="sibTrans" cxnId="{0E85595C-5D53-4B1B-A3D2-6C25F4C03AB0}">
      <dgm:prSet/>
      <dgm:spPr/>
      <dgm:t>
        <a:bodyPr/>
        <a:lstStyle/>
        <a:p>
          <a:endParaRPr lang="en-US"/>
        </a:p>
      </dgm:t>
    </dgm:pt>
    <dgm:pt modelId="{0300471B-6F7E-4BEC-82EA-CBBC8C8D4394}">
      <dgm:prSet phldrT="[Text]" custT="1"/>
      <dgm:spPr/>
      <dgm:t>
        <a:bodyPr/>
        <a:lstStyle/>
        <a:p>
          <a:r>
            <a:rPr lang="en-US" sz="1800" dirty="0" smtClean="0"/>
            <a:t>Late 2021</a:t>
          </a:r>
          <a:endParaRPr lang="en-US" sz="1800" dirty="0"/>
        </a:p>
      </dgm:t>
    </dgm:pt>
    <dgm:pt modelId="{0333A10A-954F-486C-81BF-D801D79B1161}" type="parTrans" cxnId="{043A5644-4AA8-4941-BA6F-743C95D580DE}">
      <dgm:prSet/>
      <dgm:spPr/>
      <dgm:t>
        <a:bodyPr/>
        <a:lstStyle/>
        <a:p>
          <a:endParaRPr lang="en-US"/>
        </a:p>
      </dgm:t>
    </dgm:pt>
    <dgm:pt modelId="{B568AF76-492D-41E8-80C2-5916E8DA290B}" type="sibTrans" cxnId="{043A5644-4AA8-4941-BA6F-743C95D580DE}">
      <dgm:prSet/>
      <dgm:spPr/>
      <dgm:t>
        <a:bodyPr/>
        <a:lstStyle/>
        <a:p>
          <a:endParaRPr lang="en-US"/>
        </a:p>
      </dgm:t>
    </dgm:pt>
    <dgm:pt modelId="{6753FD37-C8CD-4660-A2F8-A316860D59CA}">
      <dgm:prSet phldrT="[Text]"/>
      <dgm:spPr/>
      <dgm:t>
        <a:bodyPr/>
        <a:lstStyle/>
        <a:p>
          <a:r>
            <a:rPr lang="en-US" dirty="0" smtClean="0"/>
            <a:t>Launch Employer Portal Version 2</a:t>
          </a:r>
          <a:endParaRPr lang="en-US" dirty="0"/>
        </a:p>
      </dgm:t>
    </dgm:pt>
    <dgm:pt modelId="{513810F4-BDF8-417B-B203-430B7E80F157}" type="parTrans" cxnId="{5D6A2174-356F-4F67-8DCB-3E174E9B92EF}">
      <dgm:prSet/>
      <dgm:spPr/>
      <dgm:t>
        <a:bodyPr/>
        <a:lstStyle/>
        <a:p>
          <a:endParaRPr lang="en-US"/>
        </a:p>
      </dgm:t>
    </dgm:pt>
    <dgm:pt modelId="{91D45A2F-62B5-4619-AFC8-1264694D2355}" type="sibTrans" cxnId="{5D6A2174-356F-4F67-8DCB-3E174E9B92EF}">
      <dgm:prSet/>
      <dgm:spPr/>
      <dgm:t>
        <a:bodyPr/>
        <a:lstStyle/>
        <a:p>
          <a:endParaRPr lang="en-US"/>
        </a:p>
      </dgm:t>
    </dgm:pt>
    <dgm:pt modelId="{71629DDD-4D6B-4170-8F55-1DE5393B0CC7}">
      <dgm:prSet phldrT="[Text]" custT="1"/>
      <dgm:spPr/>
      <dgm:t>
        <a:bodyPr/>
        <a:lstStyle/>
        <a:p>
          <a:r>
            <a:rPr lang="en-US" sz="1600" dirty="0" smtClean="0"/>
            <a:t>Mid 2022</a:t>
          </a:r>
          <a:endParaRPr lang="en-US" sz="1600" dirty="0"/>
        </a:p>
      </dgm:t>
    </dgm:pt>
    <dgm:pt modelId="{7A1120C6-7D08-4550-BF5D-C77E28143AAC}" type="parTrans" cxnId="{EA9F4E9E-301B-4EA7-ABED-EB77B64A488A}">
      <dgm:prSet/>
      <dgm:spPr/>
      <dgm:t>
        <a:bodyPr/>
        <a:lstStyle/>
        <a:p>
          <a:endParaRPr lang="en-US"/>
        </a:p>
      </dgm:t>
    </dgm:pt>
    <dgm:pt modelId="{52BF7D86-4AA7-47E6-8868-142BB04F9F4D}" type="sibTrans" cxnId="{EA9F4E9E-301B-4EA7-ABED-EB77B64A488A}">
      <dgm:prSet/>
      <dgm:spPr/>
      <dgm:t>
        <a:bodyPr/>
        <a:lstStyle/>
        <a:p>
          <a:endParaRPr lang="en-US"/>
        </a:p>
      </dgm:t>
    </dgm:pt>
    <dgm:pt modelId="{4E3CAD89-83E4-4DCC-8B85-B62F9431107B}">
      <dgm:prSet phldrT="[Text]"/>
      <dgm:spPr/>
      <dgm:t>
        <a:bodyPr/>
        <a:lstStyle/>
        <a:p>
          <a:r>
            <a:rPr lang="en-US" dirty="0" smtClean="0"/>
            <a:t>Work on Employer Portal Version 3</a:t>
          </a:r>
          <a:endParaRPr lang="en-US" dirty="0"/>
        </a:p>
      </dgm:t>
    </dgm:pt>
    <dgm:pt modelId="{A60B5F1B-8963-492B-8E30-25FD21C149F9}" type="parTrans" cxnId="{871CE5DC-6237-43D2-8C8A-6C7740F6797D}">
      <dgm:prSet/>
      <dgm:spPr/>
      <dgm:t>
        <a:bodyPr/>
        <a:lstStyle/>
        <a:p>
          <a:endParaRPr lang="en-US"/>
        </a:p>
      </dgm:t>
    </dgm:pt>
    <dgm:pt modelId="{5BFC6F3D-7A50-47A9-B5CD-81B815529B62}" type="sibTrans" cxnId="{871CE5DC-6237-43D2-8C8A-6C7740F6797D}">
      <dgm:prSet/>
      <dgm:spPr/>
      <dgm:t>
        <a:bodyPr/>
        <a:lstStyle/>
        <a:p>
          <a:endParaRPr lang="en-US"/>
        </a:p>
      </dgm:t>
    </dgm:pt>
    <dgm:pt modelId="{C8B83289-4C1F-4608-A2AA-7131949E849A}">
      <dgm:prSet phldrT="[Text]"/>
      <dgm:spPr/>
      <dgm:t>
        <a:bodyPr/>
        <a:lstStyle/>
        <a:p>
          <a:r>
            <a:rPr lang="en-US" dirty="0" smtClean="0"/>
            <a:t>Launch Employer Portal Version 1</a:t>
          </a:r>
          <a:endParaRPr lang="en-US" dirty="0"/>
        </a:p>
      </dgm:t>
    </dgm:pt>
    <dgm:pt modelId="{66DAB57D-E899-433B-925A-2B60A8552C3E}" type="parTrans" cxnId="{5D5CE87F-5FF4-4FF0-B936-8C576AC2BF90}">
      <dgm:prSet/>
      <dgm:spPr/>
      <dgm:t>
        <a:bodyPr/>
        <a:lstStyle/>
        <a:p>
          <a:endParaRPr lang="en-US"/>
        </a:p>
      </dgm:t>
    </dgm:pt>
    <dgm:pt modelId="{9888E0C3-0FDB-44D8-9B5F-6F3A70751006}" type="sibTrans" cxnId="{5D5CE87F-5FF4-4FF0-B936-8C576AC2BF90}">
      <dgm:prSet/>
      <dgm:spPr/>
      <dgm:t>
        <a:bodyPr/>
        <a:lstStyle/>
        <a:p>
          <a:endParaRPr lang="en-US"/>
        </a:p>
      </dgm:t>
    </dgm:pt>
    <dgm:pt modelId="{34C1ECBA-E7D2-4A42-999F-B8323CFA1D9A}">
      <dgm:prSet phldrT="[Text]"/>
      <dgm:spPr/>
      <dgm:t>
        <a:bodyPr/>
        <a:lstStyle/>
        <a:p>
          <a:r>
            <a:rPr lang="en-US" dirty="0" smtClean="0"/>
            <a:t>Early 2022</a:t>
          </a:r>
          <a:endParaRPr lang="en-US" dirty="0"/>
        </a:p>
      </dgm:t>
    </dgm:pt>
    <dgm:pt modelId="{F817CE6D-CFD4-46C2-ABB7-80B40F4706C3}" type="parTrans" cxnId="{D13A2DAB-1BA5-4940-B564-9C7348ED84B5}">
      <dgm:prSet/>
      <dgm:spPr/>
      <dgm:t>
        <a:bodyPr/>
        <a:lstStyle/>
        <a:p>
          <a:endParaRPr lang="en-US"/>
        </a:p>
      </dgm:t>
    </dgm:pt>
    <dgm:pt modelId="{BDE687CF-04A3-41E2-849C-66FBAB67BD9E}" type="sibTrans" cxnId="{D13A2DAB-1BA5-4940-B564-9C7348ED84B5}">
      <dgm:prSet/>
      <dgm:spPr/>
      <dgm:t>
        <a:bodyPr/>
        <a:lstStyle/>
        <a:p>
          <a:endParaRPr lang="en-US"/>
        </a:p>
      </dgm:t>
    </dgm:pt>
    <dgm:pt modelId="{A018A839-FB55-4DB2-B5AA-74B4C0A7EFF6}" type="pres">
      <dgm:prSet presAssocID="{FA3740BC-7BC4-48A0-86C5-AACB03D6FE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F1C2B0-7A24-4E6E-BA15-219D3A764848}" type="pres">
      <dgm:prSet presAssocID="{4285ED37-0B17-4C23-9457-C8F973CC7517}" presName="composite" presStyleCnt="0"/>
      <dgm:spPr/>
    </dgm:pt>
    <dgm:pt modelId="{9EF55577-4B40-4DBE-842A-EFD326DE92DA}" type="pres">
      <dgm:prSet presAssocID="{4285ED37-0B17-4C23-9457-C8F973CC7517}" presName="parentText" presStyleLbl="alignNode1" presStyleIdx="0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56429-306F-4D4F-85C7-139FD441A69A}" type="pres">
      <dgm:prSet presAssocID="{4285ED37-0B17-4C23-9457-C8F973CC751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286A8-A1D2-46BB-823A-A4B34D19978B}" type="pres">
      <dgm:prSet presAssocID="{E087327A-855F-4813-9937-E73E28FE8A22}" presName="sp" presStyleCnt="0"/>
      <dgm:spPr/>
    </dgm:pt>
    <dgm:pt modelId="{831BE675-3455-4253-AEDD-40B6F35C34CB}" type="pres">
      <dgm:prSet presAssocID="{0300471B-6F7E-4BEC-82EA-CBBC8C8D4394}" presName="composite" presStyleCnt="0"/>
      <dgm:spPr/>
    </dgm:pt>
    <dgm:pt modelId="{E86C4E0F-9503-45D2-A4FF-732997BF8042}" type="pres">
      <dgm:prSet presAssocID="{0300471B-6F7E-4BEC-82EA-CBBC8C8D439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D257-201E-4954-9989-02AA01C823BE}" type="pres">
      <dgm:prSet presAssocID="{0300471B-6F7E-4BEC-82EA-CBBC8C8D439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2E132-54AD-4E10-9F84-D67724AF8613}" type="pres">
      <dgm:prSet presAssocID="{B568AF76-492D-41E8-80C2-5916E8DA290B}" presName="sp" presStyleCnt="0"/>
      <dgm:spPr/>
    </dgm:pt>
    <dgm:pt modelId="{D1B7141B-4228-40C4-ADE5-41B481CC073C}" type="pres">
      <dgm:prSet presAssocID="{34C1ECBA-E7D2-4A42-999F-B8323CFA1D9A}" presName="composite" presStyleCnt="0"/>
      <dgm:spPr/>
    </dgm:pt>
    <dgm:pt modelId="{37B174E6-9A19-4DF8-A92E-13E9100D3172}" type="pres">
      <dgm:prSet presAssocID="{34C1ECBA-E7D2-4A42-999F-B8323CFA1D9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0FC0E-05A5-4E04-9524-236FB575867C}" type="pres">
      <dgm:prSet presAssocID="{34C1ECBA-E7D2-4A42-999F-B8323CFA1D9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CF95E-5D53-4499-BB8A-53D5A5215DBB}" type="pres">
      <dgm:prSet presAssocID="{BDE687CF-04A3-41E2-849C-66FBAB67BD9E}" presName="sp" presStyleCnt="0"/>
      <dgm:spPr/>
    </dgm:pt>
    <dgm:pt modelId="{A424C120-67F4-495D-8014-BE4612179D1E}" type="pres">
      <dgm:prSet presAssocID="{71629DDD-4D6B-4170-8F55-1DE5393B0CC7}" presName="composite" presStyleCnt="0"/>
      <dgm:spPr/>
    </dgm:pt>
    <dgm:pt modelId="{F31846C5-9953-4023-9E48-32D087D5981C}" type="pres">
      <dgm:prSet presAssocID="{71629DDD-4D6B-4170-8F55-1DE5393B0CC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91569-C107-403E-B93B-715419382AF2}" type="pres">
      <dgm:prSet presAssocID="{71629DDD-4D6B-4170-8F55-1DE5393B0CC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C20C7-E61C-4CFC-BA81-7F1EE49B52AA}" type="presOf" srcId="{34C1ECBA-E7D2-4A42-999F-B8323CFA1D9A}" destId="{37B174E6-9A19-4DF8-A92E-13E9100D3172}" srcOrd="0" destOrd="0" presId="urn:microsoft.com/office/officeart/2005/8/layout/chevron2"/>
    <dgm:cxn modelId="{EA9F4E9E-301B-4EA7-ABED-EB77B64A488A}" srcId="{FA3740BC-7BC4-48A0-86C5-AACB03D6FEE3}" destId="{71629DDD-4D6B-4170-8F55-1DE5393B0CC7}" srcOrd="3" destOrd="0" parTransId="{7A1120C6-7D08-4550-BF5D-C77E28143AAC}" sibTransId="{52BF7D86-4AA7-47E6-8868-142BB04F9F4D}"/>
    <dgm:cxn modelId="{7C897CB4-8CBE-47CC-95AD-655817564E94}" type="presOf" srcId="{4E3CAD89-83E4-4DCC-8B85-B62F9431107B}" destId="{37491569-C107-403E-B93B-715419382AF2}" srcOrd="0" destOrd="0" presId="urn:microsoft.com/office/officeart/2005/8/layout/chevron2"/>
    <dgm:cxn modelId="{3C67E880-D753-4E51-9991-D78ED6D06DA6}" type="presOf" srcId="{C8B83289-4C1F-4608-A2AA-7131949E849A}" destId="{62D7D257-201E-4954-9989-02AA01C823BE}" srcOrd="0" destOrd="0" presId="urn:microsoft.com/office/officeart/2005/8/layout/chevron2"/>
    <dgm:cxn modelId="{9148AC5D-EFCE-4731-98AA-8C1E0CF1ABCD}" type="presOf" srcId="{607E2663-23E9-4EA3-8BD7-3266B4D0714E}" destId="{DA756429-306F-4D4F-85C7-139FD441A69A}" srcOrd="0" destOrd="0" presId="urn:microsoft.com/office/officeart/2005/8/layout/chevron2"/>
    <dgm:cxn modelId="{871CE5DC-6237-43D2-8C8A-6C7740F6797D}" srcId="{71629DDD-4D6B-4170-8F55-1DE5393B0CC7}" destId="{4E3CAD89-83E4-4DCC-8B85-B62F9431107B}" srcOrd="0" destOrd="0" parTransId="{A60B5F1B-8963-492B-8E30-25FD21C149F9}" sibTransId="{5BFC6F3D-7A50-47A9-B5CD-81B815529B62}"/>
    <dgm:cxn modelId="{043A5644-4AA8-4941-BA6F-743C95D580DE}" srcId="{FA3740BC-7BC4-48A0-86C5-AACB03D6FEE3}" destId="{0300471B-6F7E-4BEC-82EA-CBBC8C8D4394}" srcOrd="1" destOrd="0" parTransId="{0333A10A-954F-486C-81BF-D801D79B1161}" sibTransId="{B568AF76-492D-41E8-80C2-5916E8DA290B}"/>
    <dgm:cxn modelId="{0E85595C-5D53-4B1B-A3D2-6C25F4C03AB0}" srcId="{4285ED37-0B17-4C23-9457-C8F973CC7517}" destId="{607E2663-23E9-4EA3-8BD7-3266B4D0714E}" srcOrd="0" destOrd="0" parTransId="{35CBE483-BD34-4159-A0F7-4A595F0DC5FC}" sibTransId="{192B0D23-5192-40C6-B964-8D641682366E}"/>
    <dgm:cxn modelId="{B3B57136-305A-4040-B22C-36EEF1349697}" type="presOf" srcId="{0300471B-6F7E-4BEC-82EA-CBBC8C8D4394}" destId="{E86C4E0F-9503-45D2-A4FF-732997BF8042}" srcOrd="0" destOrd="0" presId="urn:microsoft.com/office/officeart/2005/8/layout/chevron2"/>
    <dgm:cxn modelId="{5D6A2174-356F-4F67-8DCB-3E174E9B92EF}" srcId="{34C1ECBA-E7D2-4A42-999F-B8323CFA1D9A}" destId="{6753FD37-C8CD-4660-A2F8-A316860D59CA}" srcOrd="0" destOrd="0" parTransId="{513810F4-BDF8-417B-B203-430B7E80F157}" sibTransId="{91D45A2F-62B5-4619-AFC8-1264694D2355}"/>
    <dgm:cxn modelId="{FF00FF08-0DAB-4C13-BE83-B88C39E12F64}" type="presOf" srcId="{71629DDD-4D6B-4170-8F55-1DE5393B0CC7}" destId="{F31846C5-9953-4023-9E48-32D087D5981C}" srcOrd="0" destOrd="0" presId="urn:microsoft.com/office/officeart/2005/8/layout/chevron2"/>
    <dgm:cxn modelId="{5D5CE87F-5FF4-4FF0-B936-8C576AC2BF90}" srcId="{0300471B-6F7E-4BEC-82EA-CBBC8C8D4394}" destId="{C8B83289-4C1F-4608-A2AA-7131949E849A}" srcOrd="0" destOrd="0" parTransId="{66DAB57D-E899-433B-925A-2B60A8552C3E}" sibTransId="{9888E0C3-0FDB-44D8-9B5F-6F3A70751006}"/>
    <dgm:cxn modelId="{0DC4D8E8-D340-4BC1-94EA-5FEF2559ECD2}" srcId="{FA3740BC-7BC4-48A0-86C5-AACB03D6FEE3}" destId="{4285ED37-0B17-4C23-9457-C8F973CC7517}" srcOrd="0" destOrd="0" parTransId="{7D010840-77B1-418B-BE7A-2EBED4F569D4}" sibTransId="{E087327A-855F-4813-9937-E73E28FE8A22}"/>
    <dgm:cxn modelId="{D13A2DAB-1BA5-4940-B564-9C7348ED84B5}" srcId="{FA3740BC-7BC4-48A0-86C5-AACB03D6FEE3}" destId="{34C1ECBA-E7D2-4A42-999F-B8323CFA1D9A}" srcOrd="2" destOrd="0" parTransId="{F817CE6D-CFD4-46C2-ABB7-80B40F4706C3}" sibTransId="{BDE687CF-04A3-41E2-849C-66FBAB67BD9E}"/>
    <dgm:cxn modelId="{59C2746B-F208-4784-8F71-536B37ADD1CB}" type="presOf" srcId="{6753FD37-C8CD-4660-A2F8-A316860D59CA}" destId="{EED0FC0E-05A5-4E04-9524-236FB575867C}" srcOrd="0" destOrd="0" presId="urn:microsoft.com/office/officeart/2005/8/layout/chevron2"/>
    <dgm:cxn modelId="{B67C475A-B9BB-4446-89D6-B781B216F9A3}" type="presOf" srcId="{4285ED37-0B17-4C23-9457-C8F973CC7517}" destId="{9EF55577-4B40-4DBE-842A-EFD326DE92DA}" srcOrd="0" destOrd="0" presId="urn:microsoft.com/office/officeart/2005/8/layout/chevron2"/>
    <dgm:cxn modelId="{5710C020-F845-4701-88CC-AA78A2CD6A59}" type="presOf" srcId="{FA3740BC-7BC4-48A0-86C5-AACB03D6FEE3}" destId="{A018A839-FB55-4DB2-B5AA-74B4C0A7EFF6}" srcOrd="0" destOrd="0" presId="urn:microsoft.com/office/officeart/2005/8/layout/chevron2"/>
    <dgm:cxn modelId="{837830A0-203A-45BC-952A-E12CD1B0CCEB}" type="presParOf" srcId="{A018A839-FB55-4DB2-B5AA-74B4C0A7EFF6}" destId="{92F1C2B0-7A24-4E6E-BA15-219D3A764848}" srcOrd="0" destOrd="0" presId="urn:microsoft.com/office/officeart/2005/8/layout/chevron2"/>
    <dgm:cxn modelId="{A6FE9A9D-804E-44F6-9FC9-A82EE2C37054}" type="presParOf" srcId="{92F1C2B0-7A24-4E6E-BA15-219D3A764848}" destId="{9EF55577-4B40-4DBE-842A-EFD326DE92DA}" srcOrd="0" destOrd="0" presId="urn:microsoft.com/office/officeart/2005/8/layout/chevron2"/>
    <dgm:cxn modelId="{55525AA3-AB6F-4F72-B1E3-2F4C8CA2A464}" type="presParOf" srcId="{92F1C2B0-7A24-4E6E-BA15-219D3A764848}" destId="{DA756429-306F-4D4F-85C7-139FD441A69A}" srcOrd="1" destOrd="0" presId="urn:microsoft.com/office/officeart/2005/8/layout/chevron2"/>
    <dgm:cxn modelId="{7DE6650C-BE32-4BD6-ABB1-995A1A694B9E}" type="presParOf" srcId="{A018A839-FB55-4DB2-B5AA-74B4C0A7EFF6}" destId="{D87286A8-A1D2-46BB-823A-A4B34D19978B}" srcOrd="1" destOrd="0" presId="urn:microsoft.com/office/officeart/2005/8/layout/chevron2"/>
    <dgm:cxn modelId="{E8FBF272-DE3F-4F13-8B33-D413CFF5ECD6}" type="presParOf" srcId="{A018A839-FB55-4DB2-B5AA-74B4C0A7EFF6}" destId="{831BE675-3455-4253-AEDD-40B6F35C34CB}" srcOrd="2" destOrd="0" presId="urn:microsoft.com/office/officeart/2005/8/layout/chevron2"/>
    <dgm:cxn modelId="{91FFD804-33B2-4752-9D75-3CD3D7B3EDB3}" type="presParOf" srcId="{831BE675-3455-4253-AEDD-40B6F35C34CB}" destId="{E86C4E0F-9503-45D2-A4FF-732997BF8042}" srcOrd="0" destOrd="0" presId="urn:microsoft.com/office/officeart/2005/8/layout/chevron2"/>
    <dgm:cxn modelId="{FB5833CB-0E22-4A5D-9F72-7124CBA3F277}" type="presParOf" srcId="{831BE675-3455-4253-AEDD-40B6F35C34CB}" destId="{62D7D257-201E-4954-9989-02AA01C823BE}" srcOrd="1" destOrd="0" presId="urn:microsoft.com/office/officeart/2005/8/layout/chevron2"/>
    <dgm:cxn modelId="{B6DA04BE-D0E7-4016-ADA2-3FD34295DD5E}" type="presParOf" srcId="{A018A839-FB55-4DB2-B5AA-74B4C0A7EFF6}" destId="{B752E132-54AD-4E10-9F84-D67724AF8613}" srcOrd="3" destOrd="0" presId="urn:microsoft.com/office/officeart/2005/8/layout/chevron2"/>
    <dgm:cxn modelId="{8BBD6659-3CF6-463A-B1DD-054788F838FC}" type="presParOf" srcId="{A018A839-FB55-4DB2-B5AA-74B4C0A7EFF6}" destId="{D1B7141B-4228-40C4-ADE5-41B481CC073C}" srcOrd="4" destOrd="0" presId="urn:microsoft.com/office/officeart/2005/8/layout/chevron2"/>
    <dgm:cxn modelId="{F27F7E60-DD47-4D24-A0D0-CF25A0C818A7}" type="presParOf" srcId="{D1B7141B-4228-40C4-ADE5-41B481CC073C}" destId="{37B174E6-9A19-4DF8-A92E-13E9100D3172}" srcOrd="0" destOrd="0" presId="urn:microsoft.com/office/officeart/2005/8/layout/chevron2"/>
    <dgm:cxn modelId="{F510571B-814D-4E7F-8ADC-76BA4DF2D77D}" type="presParOf" srcId="{D1B7141B-4228-40C4-ADE5-41B481CC073C}" destId="{EED0FC0E-05A5-4E04-9524-236FB575867C}" srcOrd="1" destOrd="0" presId="urn:microsoft.com/office/officeart/2005/8/layout/chevron2"/>
    <dgm:cxn modelId="{77093C65-8289-435A-BD5D-50EAB10FA1D2}" type="presParOf" srcId="{A018A839-FB55-4DB2-B5AA-74B4C0A7EFF6}" destId="{02DCF95E-5D53-4499-BB8A-53D5A5215DBB}" srcOrd="5" destOrd="0" presId="urn:microsoft.com/office/officeart/2005/8/layout/chevron2"/>
    <dgm:cxn modelId="{DF436FD1-3887-4149-925C-C08F47244FFC}" type="presParOf" srcId="{A018A839-FB55-4DB2-B5AA-74B4C0A7EFF6}" destId="{A424C120-67F4-495D-8014-BE4612179D1E}" srcOrd="6" destOrd="0" presId="urn:microsoft.com/office/officeart/2005/8/layout/chevron2"/>
    <dgm:cxn modelId="{96354792-E5AC-4CB7-A3F4-54E5021BE2A5}" type="presParOf" srcId="{A424C120-67F4-495D-8014-BE4612179D1E}" destId="{F31846C5-9953-4023-9E48-32D087D5981C}" srcOrd="0" destOrd="0" presId="urn:microsoft.com/office/officeart/2005/8/layout/chevron2"/>
    <dgm:cxn modelId="{F21B4845-3C17-4563-B3FA-8A02D5BB05B3}" type="presParOf" srcId="{A424C120-67F4-495D-8014-BE4612179D1E}" destId="{37491569-C107-403E-B93B-715419382A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55577-4B40-4DBE-842A-EFD326DE92DA}">
      <dsp:nvSpPr>
        <dsp:cNvPr id="0" name=""/>
        <dsp:cNvSpPr/>
      </dsp:nvSpPr>
      <dsp:spPr>
        <a:xfrm rot="5400000">
          <a:off x="-217527" y="221870"/>
          <a:ext cx="1450186" cy="10151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Sept 2021</a:t>
          </a:r>
          <a:endParaRPr lang="en-US" sz="1800" kern="1200" dirty="0">
            <a:solidFill>
              <a:schemeClr val="bg1"/>
            </a:solidFill>
          </a:endParaRPr>
        </a:p>
      </dsp:txBody>
      <dsp:txXfrm rot="-5400000">
        <a:off x="1" y="511907"/>
        <a:ext cx="1015130" cy="435056"/>
      </dsp:txXfrm>
    </dsp:sp>
    <dsp:sp modelId="{DA756429-306F-4D4F-85C7-139FD441A69A}">
      <dsp:nvSpPr>
        <dsp:cNvPr id="0" name=""/>
        <dsp:cNvSpPr/>
      </dsp:nvSpPr>
      <dsp:spPr>
        <a:xfrm rot="5400000">
          <a:off x="3344561" y="-2325089"/>
          <a:ext cx="943116" cy="5601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Launch Employer Portal Beta</a:t>
          </a:r>
          <a:endParaRPr lang="en-US" sz="3100" kern="1200" dirty="0"/>
        </a:p>
      </dsp:txBody>
      <dsp:txXfrm rot="-5400000">
        <a:off x="1015130" y="50381"/>
        <a:ext cx="5555940" cy="851038"/>
      </dsp:txXfrm>
    </dsp:sp>
    <dsp:sp modelId="{E86C4E0F-9503-45D2-A4FF-732997BF8042}">
      <dsp:nvSpPr>
        <dsp:cNvPr id="0" name=""/>
        <dsp:cNvSpPr/>
      </dsp:nvSpPr>
      <dsp:spPr>
        <a:xfrm rot="5400000">
          <a:off x="-217527" y="1527553"/>
          <a:ext cx="1450186" cy="10151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Late 2021</a:t>
          </a:r>
          <a:endParaRPr lang="en-US" sz="1800" kern="1200" dirty="0"/>
        </a:p>
      </dsp:txBody>
      <dsp:txXfrm rot="-5400000">
        <a:off x="1" y="1817590"/>
        <a:ext cx="1015130" cy="435056"/>
      </dsp:txXfrm>
    </dsp:sp>
    <dsp:sp modelId="{62D7D257-201E-4954-9989-02AA01C823BE}">
      <dsp:nvSpPr>
        <dsp:cNvPr id="0" name=""/>
        <dsp:cNvSpPr/>
      </dsp:nvSpPr>
      <dsp:spPr>
        <a:xfrm rot="5400000">
          <a:off x="3344809" y="-1019653"/>
          <a:ext cx="942620" cy="5601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Launch Employer Portal Version 1</a:t>
          </a:r>
          <a:endParaRPr lang="en-US" sz="3100" kern="1200" dirty="0"/>
        </a:p>
      </dsp:txBody>
      <dsp:txXfrm rot="-5400000">
        <a:off x="1015130" y="1356041"/>
        <a:ext cx="5555964" cy="850590"/>
      </dsp:txXfrm>
    </dsp:sp>
    <dsp:sp modelId="{37B174E6-9A19-4DF8-A92E-13E9100D3172}">
      <dsp:nvSpPr>
        <dsp:cNvPr id="0" name=""/>
        <dsp:cNvSpPr/>
      </dsp:nvSpPr>
      <dsp:spPr>
        <a:xfrm rot="5400000">
          <a:off x="-217527" y="2833237"/>
          <a:ext cx="1450186" cy="10151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Early 2022</a:t>
          </a:r>
          <a:endParaRPr lang="en-US" sz="1600" kern="1200" dirty="0"/>
        </a:p>
      </dsp:txBody>
      <dsp:txXfrm rot="-5400000">
        <a:off x="1" y="3123274"/>
        <a:ext cx="1015130" cy="435056"/>
      </dsp:txXfrm>
    </dsp:sp>
    <dsp:sp modelId="{EED0FC0E-05A5-4E04-9524-236FB575867C}">
      <dsp:nvSpPr>
        <dsp:cNvPr id="0" name=""/>
        <dsp:cNvSpPr/>
      </dsp:nvSpPr>
      <dsp:spPr>
        <a:xfrm rot="5400000">
          <a:off x="3344809" y="286029"/>
          <a:ext cx="942620" cy="5601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Launch Employer Portal Version 2</a:t>
          </a:r>
          <a:endParaRPr lang="en-US" sz="3100" kern="1200" dirty="0"/>
        </a:p>
      </dsp:txBody>
      <dsp:txXfrm rot="-5400000">
        <a:off x="1015130" y="2661724"/>
        <a:ext cx="5555964" cy="850590"/>
      </dsp:txXfrm>
    </dsp:sp>
    <dsp:sp modelId="{F31846C5-9953-4023-9E48-32D087D5981C}">
      <dsp:nvSpPr>
        <dsp:cNvPr id="0" name=""/>
        <dsp:cNvSpPr/>
      </dsp:nvSpPr>
      <dsp:spPr>
        <a:xfrm rot="5400000">
          <a:off x="-217527" y="4138920"/>
          <a:ext cx="1450186" cy="10151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Mid 2022</a:t>
          </a:r>
          <a:endParaRPr lang="en-US" sz="1600" kern="1200" dirty="0"/>
        </a:p>
      </dsp:txBody>
      <dsp:txXfrm rot="-5400000">
        <a:off x="1" y="4428957"/>
        <a:ext cx="1015130" cy="435056"/>
      </dsp:txXfrm>
    </dsp:sp>
    <dsp:sp modelId="{37491569-C107-403E-B93B-715419382AF2}">
      <dsp:nvSpPr>
        <dsp:cNvPr id="0" name=""/>
        <dsp:cNvSpPr/>
      </dsp:nvSpPr>
      <dsp:spPr>
        <a:xfrm rot="5400000">
          <a:off x="3344809" y="1591712"/>
          <a:ext cx="942620" cy="5601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Work on Employer Portal Version 3</a:t>
          </a:r>
          <a:endParaRPr lang="en-US" sz="3100" kern="1200" dirty="0"/>
        </a:p>
      </dsp:txBody>
      <dsp:txXfrm rot="-5400000">
        <a:off x="1015130" y="3967407"/>
        <a:ext cx="5555964" cy="850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 sz="1400" dirty="0">
                <a:latin typeface="Trebuchet MS" panose="020B0603020202020204" pitchFamily="34" charset="0"/>
              </a:rPr>
              <a:t>MPAS+ Workshop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5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 sz="1400" dirty="0">
                <a:latin typeface="Trebuchet MS" panose="020B0603020202020204" pitchFamily="34" charset="0"/>
              </a:rPr>
              <a:t>May 2019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5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0FA6107-F8D7-49FB-9824-DC1F89D252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8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75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6" tIns="47531" rIns="95066" bIns="47531" numCol="1" anchor="t" anchorCtr="0" compatLnSpc="1">
            <a:prstTxWarp prst="textNoShape">
              <a:avLst/>
            </a:prstTxWarp>
          </a:bodyPr>
          <a:lstStyle>
            <a:lvl1pPr defTabSz="950326" eaLnBrk="0" hangingPunct="0">
              <a:defRPr sz="14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MPAS+ Workshop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702" y="0"/>
            <a:ext cx="3076774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6" tIns="47531" rIns="95066" bIns="47531" numCol="1" anchor="t" anchorCtr="0" compatLnSpc="1">
            <a:prstTxWarp prst="textNoShape">
              <a:avLst/>
            </a:prstTxWarp>
          </a:bodyPr>
          <a:lstStyle>
            <a:lvl1pPr algn="r" defTabSz="950326" eaLnBrk="0" hangingPunct="0">
              <a:defRPr lang="en-US" sz="14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3263"/>
            <a:ext cx="6259513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460167"/>
            <a:ext cx="5207838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6" tIns="47531" rIns="95066" bIns="47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702" y="8918732"/>
            <a:ext cx="3076774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6" tIns="47531" rIns="95066" bIns="47531" numCol="1" anchor="b" anchorCtr="0" compatLnSpc="1">
            <a:prstTxWarp prst="textNoShape">
              <a:avLst/>
            </a:prstTxWarp>
          </a:bodyPr>
          <a:lstStyle>
            <a:lvl1pPr algn="r" defTabSz="950326" eaLnBrk="0" hangingPunct="0">
              <a:defRPr sz="1000">
                <a:latin typeface="Times New Roman" pitchFamily="18" charset="0"/>
              </a:defRPr>
            </a:lvl1pPr>
          </a:lstStyle>
          <a:p>
            <a:fld id="{DF40DD7E-7F67-4DAF-9494-90FA44F97E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46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38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3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97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3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4641">
              <a:defRPr/>
            </a:pPr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9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13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7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Mention that feature access depends on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88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71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4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DD7E-7F67-4DAF-9494-90FA44F97E6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2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0" y="51547"/>
            <a:ext cx="12192000" cy="838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1180064" y="6339482"/>
            <a:ext cx="1011936" cy="246888"/>
          </a:xfrm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fld id="{924024D1-1D2E-471F-B5EE-95C020722B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7ED6-C85E-466A-8E38-6991189249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ew logo color (2)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8344" y="50696"/>
            <a:ext cx="2115312" cy="2226564"/>
          </a:xfrm>
          <a:prstGeom prst="rect">
            <a:avLst/>
          </a:prstGeom>
          <a:solidFill>
            <a:srgbClr val="C81842"/>
          </a:solidFill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0696"/>
            <a:ext cx="12192000" cy="261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Georgia" panose="02040502050405020303" pitchFamily="18" charset="0"/>
              </a:defRPr>
            </a:lvl1pPr>
          </a:lstStyle>
          <a:p>
            <a:fld id="{FCEC9242-11CE-4F57-89F9-6E76989194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11" descr="SRPS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95312"/>
            <a:ext cx="345200" cy="274320"/>
          </a:xfrm>
          <a:prstGeom prst="rect">
            <a:avLst/>
          </a:prstGeom>
        </p:spPr>
      </p:pic>
      <p:pic>
        <p:nvPicPr>
          <p:cNvPr id="10" name="Content Placeholder 11" descr="SRP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595312"/>
            <a:ext cx="345200" cy="2743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"/>
            <a:ext cx="12192000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new logo color (2)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38344" y="50696"/>
            <a:ext cx="2115312" cy="2226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anchor="ctr"/>
          <a:lstStyle>
            <a:lvl1pPr>
              <a:defRPr lang="en-US" sz="1400" smtClean="0">
                <a:latin typeface="Georgia" panose="02040502050405020303" pitchFamily="18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5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76000" y="6336793"/>
            <a:ext cx="1016000" cy="244475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>
                <a:solidFill>
                  <a:schemeClr val="tx1"/>
                </a:solidFill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fld id="{1EBE7ED6-C85E-466A-8E38-6991189249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0" y="45719"/>
            <a:ext cx="121920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96390"/>
            <a:ext cx="12192000" cy="261610"/>
          </a:xfrm>
          <a:prstGeom prst="rect">
            <a:avLst/>
          </a:prstGeom>
          <a:solidFill>
            <a:srgbClr val="8F112F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Maryland State Retirement and Pension System</a:t>
            </a:r>
          </a:p>
        </p:txBody>
      </p:sp>
      <p:pic>
        <p:nvPicPr>
          <p:cNvPr id="14" name="Content Placeholder 11" descr="SRPS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595312"/>
            <a:ext cx="345200" cy="2743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1"/>
            <a:ext cx="12192000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11" descr="SRPS.T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6595312"/>
            <a:ext cx="345200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"/>
            <a:ext cx="12192000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9" r:id="rId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600" kern="1200" cap="none" baseline="0">
          <a:solidFill>
            <a:schemeClr val="tx1"/>
          </a:solidFill>
          <a:effectLst/>
          <a:latin typeface="Georgia" pitchFamily="18" charset="0"/>
          <a:ea typeface="+mj-ea"/>
          <a:cs typeface="Arial" pitchFamily="34" charset="0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8F112F"/>
        </a:buClr>
        <a:buSzPct val="70000"/>
        <a:buFont typeface="Arial" pitchFamily="34" charset="0"/>
        <a:buChar char="■"/>
        <a:defRPr kumimoji="0" sz="3200" kern="1200">
          <a:solidFill>
            <a:schemeClr val="tx1"/>
          </a:solidFill>
          <a:latin typeface="Trebuchet MS" pitchFamily="34" charset="0"/>
          <a:ea typeface="+mn-ea"/>
          <a:cs typeface="Arial" pitchFamily="34" charset="0"/>
        </a:defRPr>
      </a:lvl1pPr>
      <a:lvl2pPr marL="742950" indent="-285750" algn="l" rtl="0" eaLnBrk="1" latinLnBrk="0" hangingPunct="1">
        <a:spcBef>
          <a:spcPct val="20000"/>
        </a:spcBef>
        <a:buClr>
          <a:srgbClr val="FFC000"/>
        </a:buClr>
        <a:buSzPct val="70000"/>
        <a:buFont typeface="Arial" pitchFamily="34" charset="0"/>
        <a:buChar char="■"/>
        <a:defRPr kumimoji="0" sz="2800" kern="1200">
          <a:solidFill>
            <a:schemeClr val="tx1"/>
          </a:solidFill>
          <a:latin typeface="Trebuchet MS" pitchFamily="34" charset="0"/>
          <a:ea typeface="+mn-ea"/>
          <a:cs typeface="Arial" pitchFamily="34" charset="0"/>
        </a:defRPr>
      </a:lvl2pPr>
      <a:lvl3pPr marL="1143000" indent="-228600" algn="l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70000"/>
        <a:buFont typeface="Arial" pitchFamily="34" charset="0"/>
        <a:buChar char="■"/>
        <a:defRPr kumimoji="0" sz="2400" kern="1200">
          <a:solidFill>
            <a:schemeClr val="tx1"/>
          </a:solidFill>
          <a:latin typeface="Trebuchet MS" pitchFamily="34" charset="0"/>
          <a:ea typeface="+mn-ea"/>
          <a:cs typeface="Arial" pitchFamily="34" charset="0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1"/>
          </a:solidFill>
          <a:latin typeface="Trebuchet MS" pitchFamily="34" charset="0"/>
          <a:ea typeface="+mn-ea"/>
          <a:cs typeface="Arial" pitchFamily="34" charset="0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1"/>
          </a:solidFill>
          <a:latin typeface="Trebuchet MS" pitchFamily="34" charset="0"/>
          <a:ea typeface="+mn-ea"/>
          <a:cs typeface="Arial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52827"/>
            <a:ext cx="1219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Retirement Coordinator Annual Meeting </a:t>
            </a:r>
            <a:br>
              <a:rPr lang="en-US" sz="4800" b="1" dirty="0" smtClean="0"/>
            </a:br>
            <a:r>
              <a:rPr lang="en-US" sz="4800" b="1" dirty="0" smtClean="0"/>
              <a:t>MPAS</a:t>
            </a:r>
            <a:r>
              <a:rPr lang="en-US" sz="4800" b="1" dirty="0"/>
              <a:t>+ </a:t>
            </a:r>
            <a:r>
              <a:rPr lang="en-US" sz="4800" b="1" dirty="0" smtClean="0"/>
              <a:t>Project Update </a:t>
            </a:r>
            <a:endParaRPr lang="en-US" sz="4800" b="1" dirty="0"/>
          </a:p>
          <a:p>
            <a:pPr algn="ctr"/>
            <a:r>
              <a:rPr lang="en-US" sz="3600" b="1" dirty="0" smtClean="0"/>
              <a:t>June 2021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9242-11CE-4F57-89F9-6E76989194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Portal Version 1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2047"/>
            <a:ext cx="11582400" cy="4525963"/>
          </a:xfrm>
        </p:spPr>
        <p:txBody>
          <a:bodyPr/>
          <a:lstStyle/>
          <a:p>
            <a:r>
              <a:rPr lang="en-US" dirty="0" smtClean="0"/>
              <a:t>Login and home page</a:t>
            </a:r>
          </a:p>
          <a:p>
            <a:r>
              <a:rPr lang="en-US" dirty="0" smtClean="0"/>
              <a:t>View org details</a:t>
            </a:r>
          </a:p>
          <a:p>
            <a:r>
              <a:rPr lang="en-US" dirty="0" smtClean="0"/>
              <a:t>Setup users</a:t>
            </a:r>
          </a:p>
          <a:p>
            <a:r>
              <a:rPr lang="en-US" dirty="0" smtClean="0"/>
              <a:t>Setup bank info</a:t>
            </a:r>
          </a:p>
          <a:p>
            <a:r>
              <a:rPr lang="en-US" dirty="0" smtClean="0"/>
              <a:t>Upload/submit/pay invoice</a:t>
            </a:r>
          </a:p>
          <a:p>
            <a:r>
              <a:rPr lang="en-US" dirty="0" smtClean="0"/>
              <a:t>View employer documents</a:t>
            </a:r>
          </a:p>
          <a:p>
            <a:r>
              <a:rPr lang="en-US" dirty="0" smtClean="0"/>
              <a:t>Upload member documents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5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AutoShape 2" descr="Leaders: Don't Forget to Make Time for Q&amp;A by Michael Lee Stall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10" y="2309502"/>
            <a:ext cx="5268979" cy="2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1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Portal Version 1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2047"/>
            <a:ext cx="11582400" cy="4525963"/>
          </a:xfrm>
        </p:spPr>
        <p:txBody>
          <a:bodyPr/>
          <a:lstStyle/>
          <a:p>
            <a:r>
              <a:rPr lang="en-US" dirty="0" smtClean="0"/>
              <a:t>What we’re still finishing up and couldn’t demo today</a:t>
            </a:r>
          </a:p>
          <a:p>
            <a:pPr lvl="1"/>
            <a:r>
              <a:rPr lang="en-US" dirty="0" smtClean="0"/>
              <a:t>Updated help</a:t>
            </a:r>
          </a:p>
          <a:p>
            <a:pPr lvl="1"/>
            <a:r>
              <a:rPr lang="en-US" dirty="0" smtClean="0"/>
              <a:t>Secure messages</a:t>
            </a:r>
          </a:p>
          <a:p>
            <a:pPr lvl="1"/>
            <a:r>
              <a:rPr lang="en-US" dirty="0" smtClean="0"/>
              <a:t>Reports (AE reports, cutoff notices)</a:t>
            </a:r>
          </a:p>
          <a:p>
            <a:pPr lvl="1"/>
            <a:r>
              <a:rPr lang="en-US" dirty="0" smtClean="0"/>
              <a:t>Adjustments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2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 Adjustment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15" y="789709"/>
            <a:ext cx="8691656" cy="57276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36486" y="746442"/>
            <a:ext cx="282728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Changes</a:t>
            </a:r>
          </a:p>
          <a:p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Separate from payroll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Optional – you can submit 714s using the method most convenient for you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Must be an Excel file (we prefer you use the template we provide)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You pay the adjustment invoice we create when we approve your 714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we create a credit invoice if negative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6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AutoShape 2" descr="Leaders: Don't Forget to Make Time for Q&amp;A by Michael Lee Stall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10" y="2309502"/>
            <a:ext cx="5268979" cy="2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2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F112F"/>
                </a:solidFill>
                <a:ea typeface="+mn-ea"/>
                <a:cs typeface="Arial" charset="0"/>
              </a:rPr>
              <a:t>Electronic Adjustments – Version 2</a:t>
            </a:r>
            <a:endParaRPr lang="en-US" dirty="0">
              <a:solidFill>
                <a:srgbClr val="8F112F"/>
              </a:solidFill>
              <a:ea typeface="+mn-ea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09544" y="1037968"/>
            <a:ext cx="1881435" cy="5154111"/>
            <a:chOff x="135918" y="1037968"/>
            <a:chExt cx="1881435" cy="5154111"/>
          </a:xfrm>
        </p:grpSpPr>
        <p:sp>
          <p:nvSpPr>
            <p:cNvPr id="6" name="Rounded Rectangle 5"/>
            <p:cNvSpPr/>
            <p:nvPr/>
          </p:nvSpPr>
          <p:spPr>
            <a:xfrm>
              <a:off x="135918" y="1037968"/>
              <a:ext cx="1881435" cy="51541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1044" y="1037968"/>
              <a:ext cx="17956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Basic Idea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7116" y="1581670"/>
              <a:ext cx="178023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rebuchet MS" panose="020B0603020202020204" pitchFamily="34" charset="0"/>
                </a:rPr>
                <a:t>New ability for Employers to report electronic payroll adjustments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85992" y="1029728"/>
            <a:ext cx="2739620" cy="5162351"/>
            <a:chOff x="2312366" y="1029728"/>
            <a:chExt cx="2739620" cy="5162351"/>
          </a:xfrm>
        </p:grpSpPr>
        <p:sp>
          <p:nvSpPr>
            <p:cNvPr id="15" name="Rounded Rectangle 14"/>
            <p:cNvSpPr/>
            <p:nvPr/>
          </p:nvSpPr>
          <p:spPr>
            <a:xfrm>
              <a:off x="2312366" y="1029728"/>
              <a:ext cx="2739620" cy="5162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36051" y="1039667"/>
              <a:ext cx="12859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Details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3443" y="1573430"/>
              <a:ext cx="2489945" cy="256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buClr>
                  <a:srgbClr val="8F112F"/>
                </a:buClr>
                <a:buSzPct val="90000"/>
              </a:pPr>
              <a:r>
                <a:rPr lang="en-US" dirty="0">
                  <a:latin typeface="Trebuchet MS" panose="020B0603020202020204" pitchFamily="34" charset="0"/>
                </a:rPr>
                <a:t>Employers can: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Provide employee pay record adjustments </a:t>
              </a:r>
              <a:r>
                <a:rPr lang="en-US" sz="1600" dirty="0" smtClean="0">
                  <a:latin typeface="Trebuchet MS" panose="020B0603020202020204" pitchFamily="34" charset="0"/>
                </a:rPr>
                <a:t>with a new file</a:t>
              </a:r>
              <a:endParaRPr lang="en-US" sz="1600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Indicate for each adjustment record what pay period it’s for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endParaRPr lang="en-US" sz="16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20624" y="1023105"/>
            <a:ext cx="3687671" cy="5168974"/>
            <a:chOff x="5346998" y="1023105"/>
            <a:chExt cx="3687671" cy="5168974"/>
          </a:xfrm>
        </p:grpSpPr>
        <p:sp>
          <p:nvSpPr>
            <p:cNvPr id="24" name="Rounded Rectangle 23"/>
            <p:cNvSpPr/>
            <p:nvPr/>
          </p:nvSpPr>
          <p:spPr>
            <a:xfrm>
              <a:off x="5346998" y="1023105"/>
              <a:ext cx="3687671" cy="51689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6626" y="1033043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Benefits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09974" y="1566806"/>
              <a:ext cx="3351595" cy="278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You can report adjustments electronically...no more paper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No limit on the number or timing of adjustments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You provide info on the lump sum and dates, and SRA will do all the math</a:t>
              </a:r>
              <a:endParaRPr lang="en-US" sz="1600" dirty="0">
                <a:solidFill>
                  <a:srgbClr val="FF0000"/>
                </a:solidFill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Positive and negative adjustments for hours, salary, and/or contributions are OK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71271" y="1017436"/>
            <a:ext cx="24732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shared a copy of the new draft Employer Adjustment Reporting Manual with all payroll contacts.  It includes the file specification for the new adjustment file.  Comments due back by June 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AutoShape 2" descr="Leaders: Don't Forget to Make Time for Q&amp;A by Michael Lee Stall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10" y="2309502"/>
            <a:ext cx="5268979" cy="2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27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State Agencies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400" y="1015034"/>
            <a:ext cx="11582400" cy="5571336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Our goal is to create new processes and tools that work for both PGUs and State agencies</a:t>
            </a:r>
          </a:p>
          <a:p>
            <a:pPr lvl="1"/>
            <a:r>
              <a:rPr lang="en-US" sz="3000" dirty="0" smtClean="0"/>
              <a:t>Common user experience</a:t>
            </a:r>
          </a:p>
          <a:p>
            <a:pPr lvl="1"/>
            <a:r>
              <a:rPr lang="en-US" sz="3000" dirty="0" smtClean="0"/>
              <a:t>Better training and customer service</a:t>
            </a:r>
          </a:p>
          <a:p>
            <a:pPr lvl="1"/>
            <a:r>
              <a:rPr lang="en-US" sz="3000" dirty="0" smtClean="0"/>
              <a:t>Easier and more cost effective to operate and maintain</a:t>
            </a:r>
          </a:p>
          <a:p>
            <a:r>
              <a:rPr lang="en-US" sz="3400" dirty="0" smtClean="0"/>
              <a:t>How will this work</a:t>
            </a:r>
          </a:p>
          <a:p>
            <a:pPr lvl="1"/>
            <a:r>
              <a:rPr lang="en-US" sz="3000" dirty="0" smtClean="0"/>
              <a:t>We are providing State RCs access to Version 1 of the new Employer Portal</a:t>
            </a:r>
          </a:p>
          <a:p>
            <a:pPr lvl="1"/>
            <a:r>
              <a:rPr lang="en-US" sz="3000" dirty="0" smtClean="0"/>
              <a:t>We are including State staff in our Employer Advisory Group</a:t>
            </a:r>
          </a:p>
          <a:p>
            <a:pPr lvl="1"/>
            <a:r>
              <a:rPr lang="en-US" sz="3000" dirty="0" smtClean="0"/>
              <a:t>We will engage the State for new Portal features when the PGU features are working properly</a:t>
            </a:r>
          </a:p>
          <a:p>
            <a:endParaRPr lang="en-US" sz="2900" dirty="0">
              <a:solidFill>
                <a:srgbClr val="8F112F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9D8A-A971-4517-BCB2-4A297760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Employer Portal Version Summary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D077-3D3D-4737-8B3D-E36B3A4B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41544"/>
            <a:ext cx="11582400" cy="553616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Version 1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New </a:t>
            </a:r>
            <a:r>
              <a:rPr lang="en-US" sz="2000" dirty="0"/>
              <a:t>login security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PGUs pay member contributions online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Separates payroll reports and adjustment reports for PGUs (you will be able to see the status of your adjustments)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Version </a:t>
            </a:r>
            <a:r>
              <a:rPr lang="en-US" sz="2800" dirty="0"/>
              <a:t>2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PGUs report all adjustments in a new adjustment file (no more 714s!)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Version </a:t>
            </a:r>
            <a:r>
              <a:rPr lang="en-US" sz="2800" dirty="0" smtClean="0"/>
              <a:t>3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New payroll reporting file format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New Roster file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New enrollment process</a:t>
            </a:r>
            <a:endParaRPr lang="en-US" sz="2000" dirty="0"/>
          </a:p>
          <a:p>
            <a:pPr lvl="1">
              <a:spcBef>
                <a:spcPts val="1200"/>
              </a:spcBef>
            </a:pPr>
            <a:endParaRPr lang="en-US" sz="2000" dirty="0" smtClean="0"/>
          </a:p>
          <a:p>
            <a:pPr lvl="1"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9D8A-A971-4517-BCB2-4A297760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Employer Portal Version 1 Beta Test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D077-3D3D-4737-8B3D-E36B3A4B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1999"/>
            <a:ext cx="11582400" cy="553616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We have 15 employers that volunteered to be Beta testers.  We like this size group and are not looking for any more volunteers.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The Beta test employers will use the new Employer Portal instead of EPDR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We will help get our Beta testers trained and ready to go before we launch the Beta test.  We </a:t>
            </a:r>
            <a:r>
              <a:rPr lang="en-US" sz="2800" dirty="0" smtClean="0"/>
              <a:t>plan to have a kickoff meeting with our Beta testers in the next two weeks.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We plan to launch the Beta test </a:t>
            </a:r>
            <a:r>
              <a:rPr lang="en-US" sz="2800" dirty="0" smtClean="0"/>
              <a:t>in September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We’re not sure how long the Beta test period will last.  If everything goes smoothly, probably sixty days.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We’re working on rollout plans now for all other employers.</a:t>
            </a:r>
            <a:endParaRPr lang="en-US" sz="2000" dirty="0"/>
          </a:p>
          <a:p>
            <a:pPr lvl="1">
              <a:spcBef>
                <a:spcPts val="1200"/>
              </a:spcBef>
            </a:pPr>
            <a:endParaRPr lang="en-US" sz="2000" dirty="0" smtClean="0"/>
          </a:p>
          <a:p>
            <a:pPr lvl="1"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182"/>
            <a:ext cx="12192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9382" y="944418"/>
            <a:ext cx="11628582" cy="49691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F112F"/>
                </a:solidFill>
                <a:cs typeface="Arial" charset="0"/>
              </a:rPr>
              <a:t>What we’ve accomplished </a:t>
            </a:r>
          </a:p>
          <a:p>
            <a:r>
              <a:rPr lang="en-US" dirty="0" smtClean="0">
                <a:solidFill>
                  <a:srgbClr val="8F112F"/>
                </a:solidFill>
                <a:cs typeface="Arial" charset="0"/>
              </a:rPr>
              <a:t>What we’re working on now</a:t>
            </a:r>
          </a:p>
          <a:p>
            <a:r>
              <a:rPr lang="en-US" dirty="0" smtClean="0">
                <a:solidFill>
                  <a:srgbClr val="8F112F"/>
                </a:solidFill>
                <a:cs typeface="Arial" charset="0"/>
              </a:rPr>
              <a:t>Schedule</a:t>
            </a:r>
          </a:p>
          <a:p>
            <a:r>
              <a:rPr lang="en-US" dirty="0" smtClean="0">
                <a:solidFill>
                  <a:srgbClr val="8F112F"/>
                </a:solidFill>
                <a:cs typeface="Arial" charset="0"/>
              </a:rPr>
              <a:t>Next steps</a:t>
            </a:r>
            <a:endParaRPr lang="en-US" dirty="0">
              <a:solidFill>
                <a:srgbClr val="8F112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400F28-A1F8-45AC-BCF5-57B8CA6A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Employer MPAS+ Schedule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5EFDAA-9ADD-4247-82F0-4D502ED1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E7ED6-C85E-466A-8E38-6991189249F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735AFC8-9D3B-4F43-B5B6-A33A4B351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827066"/>
              </p:ext>
            </p:extLst>
          </p:nvPr>
        </p:nvGraphicFramePr>
        <p:xfrm>
          <a:off x="2703871" y="963561"/>
          <a:ext cx="6617110" cy="537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5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Next Steps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400" y="1015034"/>
            <a:ext cx="11441471" cy="5571336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MPAS+ Project Update for Employers: “Employer MPAS+” link on </a:t>
            </a:r>
            <a:r>
              <a:rPr lang="en-US" sz="4000" dirty="0">
                <a:solidFill>
                  <a:srgbClr val="8F112F"/>
                </a:solidFill>
                <a:cs typeface="Arial" charset="0"/>
              </a:rPr>
              <a:t>sra.Maryland.gov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dirty="0" smtClean="0"/>
              <a:t>Get Employer Portal Version 1 ready for Beta test</a:t>
            </a:r>
            <a:endParaRPr lang="en-US" sz="40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dirty="0" smtClean="0"/>
              <a:t>Prepare for Version 1 rollout to all employers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dirty="0" smtClean="0"/>
              <a:t>Start work on Employer Portal Version 2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AutoShape 2" descr="Leaders: Don't Forget to Make Time for Q&amp;A by Michael Lee Stall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10" y="2309502"/>
            <a:ext cx="5268979" cy="2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07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thank you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86" y="859790"/>
            <a:ext cx="10940628" cy="351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9D8A-A971-4517-BCB2-4A297760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We’ve Accomplished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D077-3D3D-4737-8B3D-E36B3A4B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53080"/>
            <a:ext cx="11582400" cy="404374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We last met with Retirement Coordinators last June at this meeting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We last met with our Employer Advisory Group in December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Since last June we have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Rolled out mySRPS to all participants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Rolled out a new process for paper Form 9 estimate requests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Rolled out a new Employer Document Storage system to SRA staff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Rolled out new beneficiary change feature on mySRPS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Created a new app for SRA staff for daily payments (e.g., replace check, refund checks, death benefits, etc.)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Published a draft Employer Adjustment Reporting Manual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Made good progress on the new Employer Portal</a:t>
            </a:r>
          </a:p>
          <a:p>
            <a:pPr lvl="1">
              <a:spcBef>
                <a:spcPts val="1200"/>
              </a:spcBef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F112F"/>
                </a:solidFill>
                <a:ea typeface="+mn-ea"/>
                <a:cs typeface="Arial" charset="0"/>
              </a:rPr>
              <a:t>New </a:t>
            </a:r>
            <a:r>
              <a:rPr lang="en-US" sz="3200" dirty="0">
                <a:solidFill>
                  <a:srgbClr val="8F112F"/>
                </a:solidFill>
                <a:ea typeface="+mn-ea"/>
                <a:cs typeface="Arial" charset="0"/>
              </a:rPr>
              <a:t>Participant Portal: mySRPS</a:t>
            </a:r>
            <a:endParaRPr lang="en-US" dirty="0">
              <a:solidFill>
                <a:srgbClr val="8F112F"/>
              </a:solidFill>
              <a:ea typeface="+mn-ea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7256" y="1029728"/>
            <a:ext cx="2739620" cy="5504447"/>
            <a:chOff x="2312366" y="1029728"/>
            <a:chExt cx="2739620" cy="5162351"/>
          </a:xfrm>
        </p:grpSpPr>
        <p:sp>
          <p:nvSpPr>
            <p:cNvPr id="15" name="Rounded Rectangle 14"/>
            <p:cNvSpPr/>
            <p:nvPr/>
          </p:nvSpPr>
          <p:spPr>
            <a:xfrm>
              <a:off x="2312366" y="1029728"/>
              <a:ext cx="2739620" cy="5162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14702" y="1039667"/>
              <a:ext cx="27286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Active Members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3443" y="1573430"/>
              <a:ext cx="2603636" cy="3449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Personal </a:t>
              </a:r>
              <a:r>
                <a:rPr lang="en-US" dirty="0">
                  <a:latin typeface="Trebuchet MS" panose="020B0603020202020204" pitchFamily="34" charset="0"/>
                </a:rPr>
                <a:t>contact info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View account </a:t>
              </a:r>
              <a:r>
                <a:rPr lang="en-US" dirty="0" smtClean="0">
                  <a:latin typeface="Trebuchet MS" panose="020B0603020202020204" pitchFamily="34" charset="0"/>
                </a:rPr>
                <a:t>info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Update beneficiaries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Create </a:t>
              </a:r>
              <a:r>
                <a:rPr lang="en-US" dirty="0">
                  <a:latin typeface="Trebuchet MS" panose="020B0603020202020204" pitchFamily="34" charset="0"/>
                </a:rPr>
                <a:t>retirement estimates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Asset </a:t>
              </a:r>
              <a:r>
                <a:rPr lang="en-US" dirty="0">
                  <a:latin typeface="Trebuchet MS" panose="020B0603020202020204" pitchFamily="34" charset="0"/>
                </a:rPr>
                <a:t>verification letter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Print </a:t>
              </a:r>
              <a:r>
                <a:rPr lang="en-US" dirty="0" err="1" smtClean="0">
                  <a:latin typeface="Trebuchet MS" panose="020B0603020202020204" pitchFamily="34" charset="0"/>
                </a:rPr>
                <a:t>PSB</a:t>
              </a:r>
              <a:endParaRPr lang="en-US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View document history</a:t>
              </a:r>
              <a:endParaRPr lang="en-US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Secure messaging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7851" y="1023105"/>
            <a:ext cx="3390954" cy="3816090"/>
            <a:chOff x="5346998" y="1023105"/>
            <a:chExt cx="3687671" cy="5168974"/>
          </a:xfrm>
        </p:grpSpPr>
        <p:sp>
          <p:nvSpPr>
            <p:cNvPr id="24" name="Rounded Rectangle 23"/>
            <p:cNvSpPr/>
            <p:nvPr/>
          </p:nvSpPr>
          <p:spPr>
            <a:xfrm>
              <a:off x="5346998" y="1023105"/>
              <a:ext cx="3687671" cy="51689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6626" y="1033043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Benefits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09974" y="1566806"/>
              <a:ext cx="3491095" cy="311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24x7 access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Faster service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More secure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Reduce demands on RCs and SRA Customer Service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Reduce paper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Powerful </a:t>
              </a:r>
              <a:r>
                <a:rPr lang="en-US" dirty="0">
                  <a:latin typeface="Trebuchet MS" panose="020B0603020202020204" pitchFamily="34" charset="0"/>
                </a:rPr>
                <a:t>estimate calculator available for entire career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Record </a:t>
              </a:r>
              <a:r>
                <a:rPr lang="en-US" dirty="0">
                  <a:latin typeface="Trebuchet MS" panose="020B0603020202020204" pitchFamily="34" charset="0"/>
                </a:rPr>
                <a:t>of docs </a:t>
              </a:r>
              <a:r>
                <a:rPr lang="en-US" dirty="0" smtClean="0">
                  <a:latin typeface="Trebuchet MS" panose="020B0603020202020204" pitchFamily="34" charset="0"/>
                </a:rPr>
                <a:t>sent</a:t>
              </a:r>
              <a:endParaRPr lang="en-US" dirty="0">
                <a:solidFill>
                  <a:srgbClr val="FF0000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55ECD7-6D8A-41B6-9DF0-7E8FF5DFFB39}"/>
              </a:ext>
            </a:extLst>
          </p:cNvPr>
          <p:cNvSpPr txBox="1"/>
          <p:nvPr/>
        </p:nvSpPr>
        <p:spPr>
          <a:xfrm>
            <a:off x="9497773" y="1069389"/>
            <a:ext cx="24571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Launched Feb. 10, 2020</a:t>
            </a:r>
            <a:endParaRPr lang="en-US" sz="17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en-US" sz="17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More features will be added in future versions as we complete process reengineering (like 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document upload, update direct deposit, online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enrollment, 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refunds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, retirement applications, etc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.)</a:t>
            </a:r>
            <a:endParaRPr lang="en-US" sz="170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15822" y="1033043"/>
            <a:ext cx="2739620" cy="5501160"/>
            <a:chOff x="2312366" y="1029728"/>
            <a:chExt cx="2739620" cy="5162351"/>
          </a:xfrm>
        </p:grpSpPr>
        <p:sp>
          <p:nvSpPr>
            <p:cNvPr id="18" name="Rounded Rectangle 17"/>
            <p:cNvSpPr/>
            <p:nvPr/>
          </p:nvSpPr>
          <p:spPr>
            <a:xfrm>
              <a:off x="2312366" y="1029728"/>
              <a:ext cx="2739620" cy="5162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31123" y="1039667"/>
              <a:ext cx="14957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Retirees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33443" y="1573430"/>
              <a:ext cx="2603636" cy="378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Personal </a:t>
              </a:r>
              <a:r>
                <a:rPr lang="en-US" dirty="0">
                  <a:latin typeface="Trebuchet MS" panose="020B0603020202020204" pitchFamily="34" charset="0"/>
                </a:rPr>
                <a:t>contact info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View account </a:t>
              </a:r>
              <a:r>
                <a:rPr lang="en-US" dirty="0" smtClean="0">
                  <a:latin typeface="Trebuchet MS" panose="020B0603020202020204" pitchFamily="34" charset="0"/>
                </a:rPr>
                <a:t>info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Update beneficiaries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Payment history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Income </a:t>
              </a:r>
              <a:r>
                <a:rPr lang="en-US" dirty="0">
                  <a:latin typeface="Trebuchet MS" panose="020B0603020202020204" pitchFamily="34" charset="0"/>
                </a:rPr>
                <a:t>verification letter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Update </a:t>
              </a:r>
              <a:r>
                <a:rPr lang="en-US" dirty="0" smtClean="0">
                  <a:latin typeface="Trebuchet MS" panose="020B0603020202020204" pitchFamily="34" charset="0"/>
                </a:rPr>
                <a:t>tax </a:t>
              </a:r>
              <a:r>
                <a:rPr lang="en-US" dirty="0">
                  <a:latin typeface="Trebuchet MS" panose="020B0603020202020204" pitchFamily="34" charset="0"/>
                </a:rPr>
                <a:t>withholding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Print 1099s</a:t>
              </a:r>
              <a:endParaRPr lang="en-US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View document history</a:t>
              </a:r>
              <a:endParaRPr lang="en-US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Secure messaging</a:t>
              </a: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92447"/>
              </p:ext>
            </p:extLst>
          </p:nvPr>
        </p:nvGraphicFramePr>
        <p:xfrm>
          <a:off x="5987851" y="4975670"/>
          <a:ext cx="3420092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98126">
                  <a:extLst>
                    <a:ext uri="{9D8B030D-6E8A-4147-A177-3AD203B41FA5}">
                      <a16:colId xmlns:a16="http://schemas.microsoft.com/office/drawing/2014/main" val="1683947361"/>
                    </a:ext>
                  </a:extLst>
                </a:gridCol>
                <a:gridCol w="921966">
                  <a:extLst>
                    <a:ext uri="{9D8B030D-6E8A-4147-A177-3AD203B41FA5}">
                      <a16:colId xmlns:a16="http://schemas.microsoft.com/office/drawing/2014/main" val="1248669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Enrolled</a:t>
                      </a:r>
                      <a:r>
                        <a:rPr lang="en-US" sz="1400" b="0" baseline="0" dirty="0" smtClean="0"/>
                        <a:t> Users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106,605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5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Estimates Created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74,174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08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Beneficiary Changes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8,054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5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Tax Withholding Changes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4,087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13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1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9D8A-A971-4517-BCB2-4A297760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New Estimate Process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D077-3D3D-4737-8B3D-E36B3A4B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53080"/>
            <a:ext cx="11582400" cy="40661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The new mySRPS benefit estimator is awesome!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Get an </a:t>
            </a:r>
            <a:r>
              <a:rPr lang="en-US" sz="1800" dirty="0" smtClean="0">
                <a:solidFill>
                  <a:srgbClr val="C00000"/>
                </a:solidFill>
              </a:rPr>
              <a:t>official </a:t>
            </a:r>
            <a:r>
              <a:rPr lang="en-US" sz="1800" dirty="0" smtClean="0"/>
              <a:t>estimate 24x7 at any time during your career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Create assumptions for changes in salary and service, for military service, and for unused sick leave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Save and compare multiple versions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/>
              <a:t>We launched a new way to process the paper Form 9s last November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We redesigned all forms and letters to make them easier to understand and use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We streamlined and automated our paper process (still for members within 12 months of retirement)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“Easy” cases can be completed the same day without staff assistance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“Hard” cases should be completed in days, not weeks.</a:t>
            </a:r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4D1-1D2E-471F-B5EE-95C020722B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F112F"/>
                </a:solidFill>
                <a:ea typeface="+mn-ea"/>
                <a:cs typeface="Arial" charset="0"/>
              </a:rPr>
              <a:t>New </a:t>
            </a:r>
            <a:r>
              <a:rPr lang="en-US" dirty="0">
                <a:solidFill>
                  <a:srgbClr val="8F112F"/>
                </a:solidFill>
                <a:ea typeface="+mn-ea"/>
                <a:cs typeface="Arial" charset="0"/>
              </a:rPr>
              <a:t>Employer </a:t>
            </a:r>
            <a:r>
              <a:rPr lang="en-US" dirty="0" smtClean="0">
                <a:solidFill>
                  <a:srgbClr val="8F112F"/>
                </a:solidFill>
                <a:ea typeface="+mn-ea"/>
                <a:cs typeface="Arial" charset="0"/>
              </a:rPr>
              <a:t>Portal – Version 1</a:t>
            </a:r>
            <a:endParaRPr lang="en-US" sz="4000" dirty="0">
              <a:solidFill>
                <a:srgbClr val="8F112F"/>
              </a:solidFill>
              <a:ea typeface="+mn-ea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63506" y="1013429"/>
            <a:ext cx="1881435" cy="5154111"/>
            <a:chOff x="135918" y="1037968"/>
            <a:chExt cx="1881435" cy="5154111"/>
          </a:xfrm>
        </p:grpSpPr>
        <p:sp>
          <p:nvSpPr>
            <p:cNvPr id="6" name="Rounded Rectangle 5"/>
            <p:cNvSpPr/>
            <p:nvPr/>
          </p:nvSpPr>
          <p:spPr>
            <a:xfrm>
              <a:off x="135918" y="1037968"/>
              <a:ext cx="1881435" cy="51541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1044" y="1037968"/>
              <a:ext cx="17956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Basic Idea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7116" y="1581670"/>
              <a:ext cx="178023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Employer Portal will have new features and functions for Employers and SRA Staff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80832" y="1037968"/>
            <a:ext cx="3687671" cy="5168974"/>
            <a:chOff x="5346998" y="1023105"/>
            <a:chExt cx="3687671" cy="5168974"/>
          </a:xfrm>
        </p:grpSpPr>
        <p:sp>
          <p:nvSpPr>
            <p:cNvPr id="24" name="Rounded Rectangle 23"/>
            <p:cNvSpPr/>
            <p:nvPr/>
          </p:nvSpPr>
          <p:spPr>
            <a:xfrm>
              <a:off x="5346998" y="1023105"/>
              <a:ext cx="3687671" cy="51689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6626" y="1033043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Benefits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09974" y="1566806"/>
              <a:ext cx="3351595" cy="4231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Control access to Portal – multiple users and roles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Contact info up-to-date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Convenient for providing required docs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Record of docs sent/received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Convenient and secure messages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Receive employer news</a:t>
              </a:r>
              <a:endParaRPr lang="en-US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rebuchet MS" panose="020B0603020202020204" pitchFamily="34" charset="0"/>
                </a:rPr>
                <a:t>Get online help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dirty="0" smtClean="0">
                  <a:latin typeface="Trebuchet MS" panose="020B0603020202020204" pitchFamily="34" charset="0"/>
                </a:rPr>
                <a:t>Get reports in one place, electronically</a:t>
              </a:r>
              <a:endParaRPr lang="en-US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51764" y="6336793"/>
            <a:ext cx="1016000" cy="24447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7901" y="1000485"/>
            <a:ext cx="3188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Version 1.0 will provide the current EPDR features, plus: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Enhanced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You maintain users and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Update your contact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rgbClr val="FF0000"/>
                </a:solidFill>
              </a:rPr>
              <a:t>Pay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View invoices &amp;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Secure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Secure file upload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Upload member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View employer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View employer news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View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 in Employer Portal 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18"/>
            <a:ext cx="11582400" cy="5284075"/>
          </a:xfrm>
        </p:spPr>
        <p:txBody>
          <a:bodyPr numCol="2">
            <a:normAutofit/>
          </a:bodyPr>
          <a:lstStyle/>
          <a:p>
            <a:r>
              <a:rPr lang="en-US" sz="2800" dirty="0" smtClean="0"/>
              <a:t>Two factor login process (password &amp; one-time passcode)</a:t>
            </a:r>
          </a:p>
          <a:p>
            <a:r>
              <a:rPr lang="en-US" sz="2800" dirty="0" smtClean="0"/>
              <a:t>Employers setup their own users and roles</a:t>
            </a:r>
          </a:p>
          <a:p>
            <a:r>
              <a:rPr lang="en-US" sz="2800" dirty="0" smtClean="0"/>
              <a:t>Employers setup their banking info for online payments</a:t>
            </a:r>
          </a:p>
          <a:p>
            <a:r>
              <a:rPr lang="en-US" sz="2800" dirty="0" smtClean="0"/>
              <a:t>Employers submit payroll reports and adjustment reports separately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Portal automatically creates an invoice for every payroll and adjustment report</a:t>
            </a:r>
          </a:p>
          <a:p>
            <a:r>
              <a:rPr lang="en-US" sz="2800" dirty="0" smtClean="0"/>
              <a:t>Employers pay invoices online</a:t>
            </a:r>
          </a:p>
          <a:p>
            <a:r>
              <a:rPr lang="en-US" sz="2800" dirty="0" smtClean="0"/>
              <a:t>You can view the status of all invoices in real-time</a:t>
            </a:r>
          </a:p>
          <a:p>
            <a:r>
              <a:rPr lang="en-US" sz="2800" dirty="0" smtClean="0"/>
              <a:t>You can securely send/receive messages</a:t>
            </a:r>
          </a:p>
          <a:p>
            <a:r>
              <a:rPr lang="en-US" sz="2800" dirty="0" smtClean="0"/>
              <a:t>You can securely upload member documents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F112F"/>
                </a:solidFill>
                <a:ea typeface="+mn-ea"/>
                <a:cs typeface="Arial" charset="0"/>
              </a:rPr>
              <a:t>Electronic Payments – Version 1</a:t>
            </a:r>
            <a:endParaRPr lang="en-US" dirty="0">
              <a:solidFill>
                <a:srgbClr val="8F112F"/>
              </a:solidFill>
              <a:ea typeface="+mn-ea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09413" y="4421269"/>
            <a:ext cx="5371690" cy="2281091"/>
            <a:chOff x="5346998" y="1023105"/>
            <a:chExt cx="3687671" cy="5567105"/>
          </a:xfrm>
        </p:grpSpPr>
        <p:sp>
          <p:nvSpPr>
            <p:cNvPr id="24" name="Rounded Rectangle 23"/>
            <p:cNvSpPr/>
            <p:nvPr/>
          </p:nvSpPr>
          <p:spPr>
            <a:xfrm>
              <a:off x="5346998" y="1023105"/>
              <a:ext cx="3687671" cy="51689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29600" y="1033043"/>
              <a:ext cx="1313180" cy="8126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  <a:latin typeface="Trebuchet MS" panose="020B0603020202020204" pitchFamily="34" charset="0"/>
                </a:rPr>
                <a:t>Benefits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07488" y="1895568"/>
              <a:ext cx="3569460" cy="4694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Trebuchet MS" panose="020B0603020202020204" pitchFamily="34" charset="0"/>
                </a:rPr>
                <a:t>You can schedule the payment date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Trebuchet MS" panose="020B0603020202020204" pitchFamily="34" charset="0"/>
                </a:rPr>
                <a:t>Contribution &amp; payment amounts will always match</a:t>
              </a:r>
              <a:endParaRPr lang="en-US" sz="1600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Easy payment process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Trebuchet MS" panose="020B0603020202020204" pitchFamily="34" charset="0"/>
                </a:rPr>
                <a:t>Member data is posted quickly</a:t>
              </a:r>
              <a:endParaRPr lang="en-US" sz="1600" dirty="0">
                <a:latin typeface="Trebuchet MS" panose="020B0603020202020204" pitchFamily="34" charset="0"/>
              </a:endParaRP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r>
                <a:rPr lang="en-US" sz="1600" dirty="0">
                  <a:latin typeface="Trebuchet MS" panose="020B0603020202020204" pitchFamily="34" charset="0"/>
                </a:rPr>
                <a:t>V</a:t>
              </a:r>
              <a:r>
                <a:rPr lang="en-US" sz="1600" dirty="0" smtClean="0">
                  <a:latin typeface="Trebuchet MS" panose="020B0603020202020204" pitchFamily="34" charset="0"/>
                </a:rPr>
                <a:t>iew status &amp; history </a:t>
              </a:r>
              <a:r>
                <a:rPr lang="en-US" sz="1600" dirty="0">
                  <a:latin typeface="Trebuchet MS" panose="020B0603020202020204" pitchFamily="34" charset="0"/>
                </a:rPr>
                <a:t>of all invoices &amp;</a:t>
              </a:r>
              <a:r>
                <a:rPr lang="en-US" sz="1600" dirty="0" smtClean="0">
                  <a:latin typeface="Trebuchet MS" panose="020B0603020202020204" pitchFamily="34" charset="0"/>
                </a:rPr>
                <a:t> </a:t>
              </a:r>
              <a:r>
                <a:rPr lang="en-US" sz="1600" dirty="0">
                  <a:latin typeface="Trebuchet MS" panose="020B0603020202020204" pitchFamily="34" charset="0"/>
                </a:rPr>
                <a:t>payments</a:t>
              </a:r>
            </a:p>
            <a:p>
              <a:pPr marL="234950" indent="-234950">
                <a:spcBef>
                  <a:spcPts val="600"/>
                </a:spcBef>
                <a:buClr>
                  <a:srgbClr val="8F112F"/>
                </a:buClr>
                <a:buSzPct val="90000"/>
                <a:buFont typeface="Wingdings" panose="05000000000000000000" pitchFamily="2" charset="2"/>
                <a:buChar char="§"/>
              </a:pPr>
              <a:endParaRPr lang="en-US" sz="14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13" y="883919"/>
            <a:ext cx="10413835" cy="34029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93981" y="4421269"/>
            <a:ext cx="48292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SRA has started the process to revise the regulations for the new payment process.  The regulations includes a provision for an employer to request a waiver from the ACH debit process above.  Employers granted a waiver must pay by ACH credit.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AutoShape 2" descr="Leaders: Don't Forget to Make Time for Q&amp;A by Michael Lee Stall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10" y="2309502"/>
            <a:ext cx="5268979" cy="28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16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 Point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2A207D1E1AA45B4F8CB9C2ECBC140" ma:contentTypeVersion="9" ma:contentTypeDescription="Create a new document." ma:contentTypeScope="" ma:versionID="72c247778550141b7d27a466ed1fb2ca">
  <xsd:schema xmlns:xsd="http://www.w3.org/2001/XMLSchema" xmlns:xs="http://www.w3.org/2001/XMLSchema" xmlns:p="http://schemas.microsoft.com/office/2006/metadata/properties" xmlns:ns2="fd495b91-5dae-4f20-b9dc-db0fc15d1093" xmlns:ns3="96ceaab5-f130-4199-9a08-60504ac05fb5" targetNamespace="http://schemas.microsoft.com/office/2006/metadata/properties" ma:root="true" ma:fieldsID="cda8dd94cc1f9011c1c00357e3a533ea" ns2:_="" ns3:_="">
    <xsd:import namespace="fd495b91-5dae-4f20-b9dc-db0fc15d1093"/>
    <xsd:import namespace="96ceaab5-f130-4199-9a08-60504ac05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95b91-5dae-4f20-b9dc-db0fc15d10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eaab5-f130-4199-9a08-60504ac05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1FC3A2-6E5D-4E94-9E47-DF303D529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B743BB-8868-4C30-963E-9B5A466DEC88}"/>
</file>

<file path=customXml/itemProps3.xml><?xml version="1.0" encoding="utf-8"?>
<ds:datastoreItem xmlns:ds="http://schemas.openxmlformats.org/officeDocument/2006/customXml" ds:itemID="{C45C2183-3110-4CE2-856F-4B1CEA6116C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1df7876-1104-401e-a2bb-1501e9f2e6d8"/>
    <ds:schemaRef ds:uri="718574c2-72d9-4007-a5c0-58ea32d698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 Point Theme</Template>
  <TotalTime>11746</TotalTime>
  <Words>1283</Words>
  <Application>Microsoft Office PowerPoint</Application>
  <PresentationFormat>Widescreen</PresentationFormat>
  <Paragraphs>238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Franklin Gothic Book</vt:lpstr>
      <vt:lpstr>Garamond</vt:lpstr>
      <vt:lpstr>Georgia</vt:lpstr>
      <vt:lpstr>Times New Roman</vt:lpstr>
      <vt:lpstr>Trebuchet MS</vt:lpstr>
      <vt:lpstr>Wingdings</vt:lpstr>
      <vt:lpstr>Wingdings 2</vt:lpstr>
      <vt:lpstr>Power Point Theme</vt:lpstr>
      <vt:lpstr>PowerPoint Presentation</vt:lpstr>
      <vt:lpstr>Agenda</vt:lpstr>
      <vt:lpstr>What We’ve Accomplished</vt:lpstr>
      <vt:lpstr>New Participant Portal: mySRPS</vt:lpstr>
      <vt:lpstr>Our New Estimate Process</vt:lpstr>
      <vt:lpstr>New Employer Portal – Version 1</vt:lpstr>
      <vt:lpstr>Key Changes in Employer Portal Version 1</vt:lpstr>
      <vt:lpstr>Electronic Payments – Version 1</vt:lpstr>
      <vt:lpstr>What Questions Do You Have?</vt:lpstr>
      <vt:lpstr>Employer Portal Version 1 DEMO</vt:lpstr>
      <vt:lpstr>What Questions Do You Have?</vt:lpstr>
      <vt:lpstr>Employer Portal Version 1 DEMO</vt:lpstr>
      <vt:lpstr>Version 1 Adjustment Process</vt:lpstr>
      <vt:lpstr>What Questions Do You Have?</vt:lpstr>
      <vt:lpstr>Electronic Adjustments – Version 2</vt:lpstr>
      <vt:lpstr>What Questions Do You Have?</vt:lpstr>
      <vt:lpstr> State Agencies </vt:lpstr>
      <vt:lpstr>Employer Portal Version Summary</vt:lpstr>
      <vt:lpstr>Employer Portal Version 1 Beta Test</vt:lpstr>
      <vt:lpstr>Employer MPAS+ Schedule</vt:lpstr>
      <vt:lpstr> Next Steps </vt:lpstr>
      <vt:lpstr>What Questions Do You Have?</vt:lpstr>
      <vt:lpstr>PowerPoint Presentation</vt:lpstr>
    </vt:vector>
  </TitlesOfParts>
  <Company>Maryland State Retirement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Pre-Retirement Seminar</dc:title>
  <dc:creator>lauramusil</dc:creator>
  <cp:lastModifiedBy>Morrow, William</cp:lastModifiedBy>
  <cp:revision>697</cp:revision>
  <cp:lastPrinted>2019-04-22T20:44:49Z</cp:lastPrinted>
  <dcterms:created xsi:type="dcterms:W3CDTF">2001-12-31T15:25:33Z</dcterms:created>
  <dcterms:modified xsi:type="dcterms:W3CDTF">2021-06-04T14:25:07Z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0x0101001D92A207D1E1AA45B4F8CB9C2ECBC140</vt:lpwstr>
  </property>
</Properties>
</file>